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22"/>
  </p:notesMasterIdLst>
  <p:sldIdLst>
    <p:sldId id="357" r:id="rId5"/>
    <p:sldId id="335" r:id="rId6"/>
    <p:sldId id="351" r:id="rId7"/>
    <p:sldId id="356" r:id="rId8"/>
    <p:sldId id="343" r:id="rId9"/>
    <p:sldId id="355" r:id="rId10"/>
    <p:sldId id="358" r:id="rId11"/>
    <p:sldId id="321" r:id="rId12"/>
    <p:sldId id="359" r:id="rId13"/>
    <p:sldId id="360" r:id="rId14"/>
    <p:sldId id="361" r:id="rId15"/>
    <p:sldId id="362" r:id="rId16"/>
    <p:sldId id="363" r:id="rId17"/>
    <p:sldId id="364" r:id="rId18"/>
    <p:sldId id="365" r:id="rId19"/>
    <p:sldId id="366" r:id="rId20"/>
    <p:sldId id="3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107" d="100"/>
          <a:sy n="107" d="100"/>
        </p:scale>
        <p:origin x="192" y="102"/>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1373397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81F55-56BD-F01A-EE62-D88504A0A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7CE3E-5488-A3A7-FA02-AFCF0A0A1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3C452-C652-013C-702B-6EA48E2C04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3949D7-C7CC-4089-B680-D90FFE558F69}"/>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1960338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590AF-3C7D-03B5-B0E4-0FC3EB32F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51BFBF-FCAF-3D99-FED1-E6838EB1D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7A91E-4284-670C-031A-B27372E151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FC411A-7AFB-8864-4CA0-377FEF46460C}"/>
              </a:ext>
            </a:extLst>
          </p:cNvPr>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193355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4062A-3869-6818-4866-30ED6557D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05724-398C-B551-BCDC-FD9E448CE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3A401-F921-7C68-B30E-33C6E25800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EAD787-326F-EA9B-5E6F-E7341BA0826C}"/>
              </a:ext>
            </a:extLst>
          </p:cNvPr>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1217815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1939-EF3F-DC41-23FC-48279D7A9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CD207-15A5-2495-5B82-DDEF734837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F00DF-B454-0F25-5766-F05E20BB47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DCF7C3-53D0-EB5A-1BB7-14E5165B8AF8}"/>
              </a:ext>
            </a:extLst>
          </p:cNvPr>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2763512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68157798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Lst>
  <p:hf hd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5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a:xfrm>
            <a:off x="1854854" y="233081"/>
            <a:ext cx="7805737" cy="2779059"/>
          </a:xfrm>
        </p:spPr>
        <p:txBody>
          <a:bodyPr/>
          <a:lstStyle/>
          <a:p>
            <a:pPr algn="ctr"/>
            <a:r>
              <a:rPr lang="en-US" sz="8800" dirty="0"/>
              <a:t>“convict the world of sin”</a:t>
            </a:r>
          </a:p>
        </p:txBody>
      </p:sp>
      <p:sp>
        <p:nvSpPr>
          <p:cNvPr id="3" name="Content Placeholder 2">
            <a:extLst>
              <a:ext uri="{FF2B5EF4-FFF2-40B4-BE49-F238E27FC236}">
                <a16:creationId xmlns:a16="http://schemas.microsoft.com/office/drawing/2014/main" id="{CA8ECC17-4660-124A-8996-54F15FD169C0}"/>
              </a:ext>
            </a:extLst>
          </p:cNvPr>
          <p:cNvSpPr>
            <a:spLocks noGrp="1"/>
          </p:cNvSpPr>
          <p:nvPr>
            <p:ph sz="quarter" idx="11"/>
          </p:nvPr>
        </p:nvSpPr>
        <p:spPr>
          <a:xfrm>
            <a:off x="1750329" y="4468155"/>
            <a:ext cx="7806047" cy="740340"/>
          </a:xfrm>
        </p:spPr>
        <p:txBody>
          <a:bodyPr/>
          <a:lstStyle/>
          <a:p>
            <a:pPr algn="ctr"/>
            <a:r>
              <a:rPr lang="en-US" sz="4800" b="1" dirty="0"/>
              <a:t>John 16:1-11</a:t>
            </a:r>
            <a:endParaRPr lang="en-US" sz="4800" dirty="0"/>
          </a:p>
          <a:p>
            <a:endParaRPr lang="en-US" dirty="0"/>
          </a:p>
        </p:txBody>
      </p:sp>
    </p:spTree>
    <p:extLst>
      <p:ext uri="{BB962C8B-B14F-4D97-AF65-F5344CB8AC3E}">
        <p14:creationId xmlns:p14="http://schemas.microsoft.com/office/powerpoint/2010/main" val="26054737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663389" y="999068"/>
            <a:ext cx="10291482" cy="645284"/>
          </a:xfrm>
        </p:spPr>
        <p:txBody>
          <a:bodyPr/>
          <a:lstStyle/>
          <a:p>
            <a:r>
              <a:rPr lang="en-US" dirty="0"/>
              <a:t>Hard Time Dealing With His Crucifixion</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0"/>
          </p:nvPr>
        </p:nvSpPr>
        <p:spPr>
          <a:xfrm>
            <a:off x="1028700" y="1963271"/>
            <a:ext cx="9926171" cy="3895661"/>
          </a:xfrm>
        </p:spPr>
        <p:txBody>
          <a:bodyPr/>
          <a:lstStyle/>
          <a:p>
            <a:pPr>
              <a:lnSpc>
                <a:spcPct val="90000"/>
              </a:lnSpc>
            </a:pPr>
            <a:r>
              <a:rPr lang="en-US" b="1" dirty="0">
                <a:cs typeface="Calibri"/>
              </a:rPr>
              <a:t>Their lot would not be easy!  John 16:2</a:t>
            </a:r>
            <a:endParaRPr lang="en-US" dirty="0">
              <a:cs typeface="Calibri"/>
            </a:endParaRPr>
          </a:p>
          <a:p>
            <a:pPr>
              <a:lnSpc>
                <a:spcPct val="90000"/>
              </a:lnSpc>
            </a:pPr>
            <a:r>
              <a:rPr lang="en-US" b="1" dirty="0">
                <a:cs typeface="Calibri"/>
              </a:rPr>
              <a:t>Assured them that they would not be left alone. John 16:7</a:t>
            </a:r>
            <a:endParaRPr lang="en-US" dirty="0">
              <a:cs typeface="Calibri"/>
            </a:endParaRPr>
          </a:p>
          <a:p>
            <a:pPr>
              <a:lnSpc>
                <a:spcPct val="90000"/>
              </a:lnSpc>
            </a:pPr>
            <a:r>
              <a:rPr lang="en-US" b="1" dirty="0">
                <a:cs typeface="Calibri"/>
              </a:rPr>
              <a:t>He was going back to the One Who sent Him. John 16:5</a:t>
            </a:r>
            <a:endParaRPr lang="en-US" dirty="0">
              <a:cs typeface="Calibri"/>
            </a:endParaRPr>
          </a:p>
          <a:p>
            <a:pPr>
              <a:lnSpc>
                <a:spcPct val="90000"/>
              </a:lnSpc>
            </a:pPr>
            <a:r>
              <a:rPr lang="en-US" b="1" dirty="0">
                <a:cs typeface="Calibri"/>
              </a:rPr>
              <a:t>He is telling them WHERE HE WILL BE GOING!  John 16:9</a:t>
            </a:r>
            <a:endParaRPr lang="en-US" dirty="0">
              <a:cs typeface="Calibri"/>
            </a:endParaRPr>
          </a:p>
          <a:p>
            <a:pPr>
              <a:lnSpc>
                <a:spcPct val="90000"/>
              </a:lnSpc>
            </a:pPr>
            <a:r>
              <a:rPr lang="en-US" b="1" dirty="0">
                <a:cs typeface="Calibri"/>
              </a:rPr>
              <a:t>Hearts filled with sorrow when He discussed this subject. John 16:6 </a:t>
            </a:r>
          </a:p>
          <a:p>
            <a:pPr>
              <a:lnSpc>
                <a:spcPct val="90000"/>
              </a:lnSpc>
            </a:pPr>
            <a:r>
              <a:rPr lang="en-US" b="1" dirty="0">
                <a:cs typeface="Calibri"/>
              </a:rPr>
              <a:t>He assured them it was NECESSARY for Him to go! John 16:7  </a:t>
            </a:r>
            <a:r>
              <a:rPr lang="en-US" b="1" dirty="0"/>
              <a:t> – if He didn’t GO the HELPER would not come!</a:t>
            </a:r>
          </a:p>
        </p:txBody>
      </p:sp>
    </p:spTree>
    <p:extLst>
      <p:ext uri="{BB962C8B-B14F-4D97-AF65-F5344CB8AC3E}">
        <p14:creationId xmlns:p14="http://schemas.microsoft.com/office/powerpoint/2010/main" val="7385775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80CEA-912E-5A31-62C9-F87D8DFC371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7D9F6C3-17F8-C84D-1A9D-B2AC7F8A271C}"/>
              </a:ext>
            </a:extLst>
          </p:cNvPr>
          <p:cNvSpPr>
            <a:spLocks noGrp="1"/>
          </p:cNvSpPr>
          <p:nvPr>
            <p:ph type="title"/>
          </p:nvPr>
        </p:nvSpPr>
        <p:spPr>
          <a:xfrm>
            <a:off x="1639701" y="358588"/>
            <a:ext cx="7805737" cy="2779059"/>
          </a:xfrm>
        </p:spPr>
        <p:txBody>
          <a:bodyPr/>
          <a:lstStyle/>
          <a:p>
            <a:pPr algn="ctr"/>
            <a:r>
              <a:rPr lang="en-US" sz="8800" dirty="0"/>
              <a:t>“convict the world of sin”</a:t>
            </a:r>
          </a:p>
        </p:txBody>
      </p:sp>
      <p:sp>
        <p:nvSpPr>
          <p:cNvPr id="3" name="Content Placeholder 2">
            <a:extLst>
              <a:ext uri="{FF2B5EF4-FFF2-40B4-BE49-F238E27FC236}">
                <a16:creationId xmlns:a16="http://schemas.microsoft.com/office/drawing/2014/main" id="{45F0949D-8A03-E63D-F4F1-4BFBAC8F8233}"/>
              </a:ext>
            </a:extLst>
          </p:cNvPr>
          <p:cNvSpPr>
            <a:spLocks noGrp="1"/>
          </p:cNvSpPr>
          <p:nvPr>
            <p:ph sz="quarter" idx="11"/>
          </p:nvPr>
        </p:nvSpPr>
        <p:spPr>
          <a:xfrm>
            <a:off x="1639701" y="4530908"/>
            <a:ext cx="7806047" cy="740340"/>
          </a:xfrm>
        </p:spPr>
        <p:txBody>
          <a:bodyPr/>
          <a:lstStyle/>
          <a:p>
            <a:pPr algn="ctr"/>
            <a:r>
              <a:rPr lang="en-US" sz="4800" b="1" dirty="0"/>
              <a:t>John 16:8 -11</a:t>
            </a:r>
            <a:endParaRPr lang="en-US" sz="4800" dirty="0"/>
          </a:p>
          <a:p>
            <a:endParaRPr lang="en-US" dirty="0"/>
          </a:p>
        </p:txBody>
      </p:sp>
    </p:spTree>
    <p:extLst>
      <p:ext uri="{BB962C8B-B14F-4D97-AF65-F5344CB8AC3E}">
        <p14:creationId xmlns:p14="http://schemas.microsoft.com/office/powerpoint/2010/main" val="38191230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0.7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book with a red and yellow border&#10;&#10;Description automatically generated with medium confidence">
            <a:extLst>
              <a:ext uri="{FF2B5EF4-FFF2-40B4-BE49-F238E27FC236}">
                <a16:creationId xmlns:a16="http://schemas.microsoft.com/office/drawing/2014/main" id="{B743F853-BAE1-827B-7287-912095060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5765" y="235670"/>
            <a:ext cx="9112445" cy="6858000"/>
          </a:xfrm>
          <a:prstGeom prst="rect">
            <a:avLst/>
          </a:prstGeom>
        </p:spPr>
      </p:pic>
      <p:sp>
        <p:nvSpPr>
          <p:cNvPr id="16" name="TextBox 15">
            <a:extLst>
              <a:ext uri="{FF2B5EF4-FFF2-40B4-BE49-F238E27FC236}">
                <a16:creationId xmlns:a16="http://schemas.microsoft.com/office/drawing/2014/main" id="{823B14FD-C83A-3182-9C5A-7DCF312A1BCC}"/>
              </a:ext>
            </a:extLst>
          </p:cNvPr>
          <p:cNvSpPr txBox="1"/>
          <p:nvPr/>
        </p:nvSpPr>
        <p:spPr>
          <a:xfrm>
            <a:off x="2790334" y="829559"/>
            <a:ext cx="3214540" cy="4893647"/>
          </a:xfrm>
          <a:prstGeom prst="rect">
            <a:avLst/>
          </a:prstGeom>
          <a:noFill/>
        </p:spPr>
        <p:txBody>
          <a:bodyPr wrap="square" rtlCol="0">
            <a:spAutoFit/>
          </a:bodyPr>
          <a:lstStyle/>
          <a:p>
            <a:r>
              <a:rPr lang="en-US" sz="2400" dirty="0">
                <a:solidFill>
                  <a:schemeClr val="bg1"/>
                </a:solidFill>
              </a:rPr>
              <a:t>John 16:7-11  But very truly I tell you, it is for your good that I am going away. Unless I go away, the Advocate will not come to you; but if I go, I will send him to you. 8 When he comes, he will prove the world to be in the wrong about sin and righteousness </a:t>
            </a:r>
          </a:p>
        </p:txBody>
      </p:sp>
      <p:sp>
        <p:nvSpPr>
          <p:cNvPr id="17" name="TextBox 16">
            <a:extLst>
              <a:ext uri="{FF2B5EF4-FFF2-40B4-BE49-F238E27FC236}">
                <a16:creationId xmlns:a16="http://schemas.microsoft.com/office/drawing/2014/main" id="{8D660837-8062-5B1B-0995-84E48AEFF49B}"/>
              </a:ext>
            </a:extLst>
          </p:cNvPr>
          <p:cNvSpPr txBox="1"/>
          <p:nvPr/>
        </p:nvSpPr>
        <p:spPr>
          <a:xfrm>
            <a:off x="6385088" y="904972"/>
            <a:ext cx="3016577" cy="4893647"/>
          </a:xfrm>
          <a:prstGeom prst="rect">
            <a:avLst/>
          </a:prstGeom>
          <a:noFill/>
        </p:spPr>
        <p:txBody>
          <a:bodyPr wrap="square" rtlCol="0">
            <a:spAutoFit/>
          </a:bodyPr>
          <a:lstStyle/>
          <a:p>
            <a:r>
              <a:rPr lang="en-US" sz="2400" dirty="0">
                <a:solidFill>
                  <a:schemeClr val="bg1"/>
                </a:solidFill>
              </a:rPr>
              <a:t>and judgment: 9 about sin, because people do not believe in me; 10 about righteousness, because I am going to the Father, where you can see me no longer; 11 and about judgment, because the prince of this world now stands condemned.</a:t>
            </a:r>
            <a:r>
              <a:rPr lang="en-US" sz="2400" dirty="0"/>
              <a:t>.</a:t>
            </a:r>
          </a:p>
        </p:txBody>
      </p:sp>
    </p:spTree>
    <p:extLst>
      <p:ext uri="{BB962C8B-B14F-4D97-AF65-F5344CB8AC3E}">
        <p14:creationId xmlns:p14="http://schemas.microsoft.com/office/powerpoint/2010/main" val="401783284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5DD94-852A-1780-D8AB-41B4E6F400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45AE5D-C90C-7A28-D0BC-6EF98A2A840F}"/>
              </a:ext>
            </a:extLst>
          </p:cNvPr>
          <p:cNvSpPr>
            <a:spLocks noGrp="1"/>
          </p:cNvSpPr>
          <p:nvPr>
            <p:ph type="title"/>
          </p:nvPr>
        </p:nvSpPr>
        <p:spPr>
          <a:xfrm>
            <a:off x="1028700" y="999068"/>
            <a:ext cx="9029700" cy="645284"/>
          </a:xfrm>
        </p:spPr>
        <p:txBody>
          <a:bodyPr/>
          <a:lstStyle/>
          <a:p>
            <a:r>
              <a:rPr lang="en-US" dirty="0"/>
              <a:t>He Will Convict The World Of Sin</a:t>
            </a:r>
          </a:p>
        </p:txBody>
      </p:sp>
      <p:sp>
        <p:nvSpPr>
          <p:cNvPr id="2" name="Text Placeholder 1">
            <a:extLst>
              <a:ext uri="{FF2B5EF4-FFF2-40B4-BE49-F238E27FC236}">
                <a16:creationId xmlns:a16="http://schemas.microsoft.com/office/drawing/2014/main" id="{BBBC2C1A-4697-A5BB-5A02-C9C877841B72}"/>
              </a:ext>
            </a:extLst>
          </p:cNvPr>
          <p:cNvSpPr>
            <a:spLocks noGrp="1"/>
          </p:cNvSpPr>
          <p:nvPr>
            <p:ph type="body" sz="quarter" idx="10"/>
          </p:nvPr>
        </p:nvSpPr>
        <p:spPr>
          <a:xfrm>
            <a:off x="896726" y="2127564"/>
            <a:ext cx="9736710" cy="3641640"/>
          </a:xfrm>
        </p:spPr>
        <p:txBody>
          <a:bodyPr/>
          <a:lstStyle/>
          <a:p>
            <a:pPr>
              <a:lnSpc>
                <a:spcPct val="110000"/>
              </a:lnSpc>
            </a:pPr>
            <a:r>
              <a:rPr lang="en-US" sz="2900" b="1" dirty="0">
                <a:cs typeface="Calibri"/>
              </a:rPr>
              <a:t>Convict or Reprove- “confute, admonish” “…, refute," “usually with the suggestion of putting the convicted person to shame” “to demonstrate by argument, to prove to or persuade anyone to do a thing by presenting reasons.”</a:t>
            </a:r>
            <a:endParaRPr lang="en-US" sz="2900" dirty="0">
              <a:cs typeface="Calibri"/>
            </a:endParaRPr>
          </a:p>
          <a:p>
            <a:pPr>
              <a:lnSpc>
                <a:spcPct val="110000"/>
              </a:lnSpc>
            </a:pPr>
            <a:r>
              <a:rPr lang="en-US" sz="2900" b="1" dirty="0">
                <a:cs typeface="Calibri"/>
              </a:rPr>
              <a:t>Thus the meaning, to convince, and particularly to convince of a crime.</a:t>
            </a:r>
            <a:endParaRPr lang="en-US" sz="2900" dirty="0"/>
          </a:p>
        </p:txBody>
      </p:sp>
    </p:spTree>
    <p:extLst>
      <p:ext uri="{BB962C8B-B14F-4D97-AF65-F5344CB8AC3E}">
        <p14:creationId xmlns:p14="http://schemas.microsoft.com/office/powerpoint/2010/main" val="30482296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3D14F-E5DC-59CC-C891-C2A67FB670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CEFAA2-7CF2-77E8-B8F8-C82960011EDB}"/>
              </a:ext>
            </a:extLst>
          </p:cNvPr>
          <p:cNvSpPr>
            <a:spLocks noGrp="1"/>
          </p:cNvSpPr>
          <p:nvPr>
            <p:ph type="title"/>
          </p:nvPr>
        </p:nvSpPr>
        <p:spPr>
          <a:xfrm>
            <a:off x="1009847" y="301484"/>
            <a:ext cx="9029700" cy="645284"/>
          </a:xfrm>
        </p:spPr>
        <p:txBody>
          <a:bodyPr/>
          <a:lstStyle/>
          <a:p>
            <a:r>
              <a:rPr lang="en-US" dirty="0"/>
              <a:t>He Will Convict The World Of Sin</a:t>
            </a:r>
          </a:p>
        </p:txBody>
      </p:sp>
      <p:sp>
        <p:nvSpPr>
          <p:cNvPr id="2" name="Text Placeholder 1">
            <a:extLst>
              <a:ext uri="{FF2B5EF4-FFF2-40B4-BE49-F238E27FC236}">
                <a16:creationId xmlns:a16="http://schemas.microsoft.com/office/drawing/2014/main" id="{160813F3-162A-B070-93AD-533D7170CDCA}"/>
              </a:ext>
            </a:extLst>
          </p:cNvPr>
          <p:cNvSpPr>
            <a:spLocks noGrp="1"/>
          </p:cNvSpPr>
          <p:nvPr>
            <p:ph type="body" sz="quarter" idx="10"/>
          </p:nvPr>
        </p:nvSpPr>
        <p:spPr>
          <a:xfrm>
            <a:off x="1009847" y="1358369"/>
            <a:ext cx="9736710" cy="4141261"/>
          </a:xfrm>
        </p:spPr>
        <p:txBody>
          <a:bodyPr/>
          <a:lstStyle/>
          <a:p>
            <a:pPr>
              <a:lnSpc>
                <a:spcPct val="110000"/>
              </a:lnSpc>
            </a:pPr>
            <a:r>
              <a:rPr lang="en-US" sz="2900" b="1" dirty="0">
                <a:cs typeface="Calibri"/>
              </a:rPr>
              <a:t>Work Of The Holy Spirit</a:t>
            </a:r>
            <a:endParaRPr lang="en-US" sz="2900" dirty="0">
              <a:cs typeface="Calibri"/>
            </a:endParaRPr>
          </a:p>
          <a:p>
            <a:pPr>
              <a:lnSpc>
                <a:spcPct val="110000"/>
              </a:lnSpc>
            </a:pPr>
            <a:r>
              <a:rPr lang="en-US" sz="2900" b="1" dirty="0">
                <a:cs typeface="Calibri"/>
              </a:rPr>
              <a:t>Helper, Advocate, Comforter – “an intercessor, consoler: -advocate, comforter.”  “pleading on the basis of the evidence, shows the adversary to be guilty of the crimes alleged OR he clears the innocent by the same means.”</a:t>
            </a:r>
          </a:p>
          <a:p>
            <a:pPr>
              <a:lnSpc>
                <a:spcPct val="110000"/>
              </a:lnSpc>
            </a:pPr>
            <a:r>
              <a:rPr lang="en-US" sz="2900" b="1" dirty="0">
                <a:cs typeface="Calibri"/>
              </a:rPr>
              <a:t>The Holy Spirit presents His case to the WORLD to CONVICE THEM His case has MERIT!</a:t>
            </a:r>
            <a:endParaRPr lang="en-US" sz="2900" dirty="0"/>
          </a:p>
        </p:txBody>
      </p:sp>
    </p:spTree>
    <p:extLst>
      <p:ext uri="{BB962C8B-B14F-4D97-AF65-F5344CB8AC3E}">
        <p14:creationId xmlns:p14="http://schemas.microsoft.com/office/powerpoint/2010/main" val="385597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9BB335-2462-3D47-A2A8-85BA2D85C19B}"/>
              </a:ext>
            </a:extLst>
          </p:cNvPr>
          <p:cNvSpPr>
            <a:spLocks noGrp="1"/>
          </p:cNvSpPr>
          <p:nvPr>
            <p:ph type="title"/>
          </p:nvPr>
        </p:nvSpPr>
        <p:spPr>
          <a:xfrm>
            <a:off x="1028700" y="381000"/>
            <a:ext cx="10096500" cy="1263352"/>
          </a:xfrm>
        </p:spPr>
        <p:txBody>
          <a:bodyPr/>
          <a:lstStyle/>
          <a:p>
            <a:pPr algn="ctr"/>
            <a:r>
              <a:rPr lang="en-US" dirty="0"/>
              <a:t>HOW DID THE HOLY SPIRIT CONVICT THE WORLD OF SIN?</a:t>
            </a:r>
          </a:p>
        </p:txBody>
      </p:sp>
      <p:sp>
        <p:nvSpPr>
          <p:cNvPr id="7" name="Table Placeholder 6">
            <a:extLst>
              <a:ext uri="{FF2B5EF4-FFF2-40B4-BE49-F238E27FC236}">
                <a16:creationId xmlns:a16="http://schemas.microsoft.com/office/drawing/2014/main" id="{410274EB-C4FF-5885-89C2-0B7E10A702A3}"/>
              </a:ext>
            </a:extLst>
          </p:cNvPr>
          <p:cNvSpPr>
            <a:spLocks noGrp="1"/>
          </p:cNvSpPr>
          <p:nvPr>
            <p:ph type="tbl" sz="quarter" idx="10"/>
          </p:nvPr>
        </p:nvSpPr>
        <p:spPr>
          <a:xfrm>
            <a:off x="1028700" y="2007909"/>
            <a:ext cx="9067800" cy="3440784"/>
          </a:xfrm>
        </p:spPr>
        <p:txBody>
          <a:bodyPr/>
          <a:lstStyle/>
          <a:p>
            <a:r>
              <a:rPr lang="en-US" b="1" dirty="0"/>
              <a:t>Acts 2:47 “when they heard {this}, they were cut to the heart”</a:t>
            </a:r>
          </a:p>
          <a:p>
            <a:r>
              <a:rPr lang="en-US" b="1" dirty="0"/>
              <a:t>What was it that CUT THEM TO THE HEART?</a:t>
            </a:r>
          </a:p>
          <a:p>
            <a:r>
              <a:rPr lang="en-US" b="1" dirty="0"/>
              <a:t>What they HEARD- the Gospel of Jesus Christ</a:t>
            </a:r>
          </a:p>
          <a:p>
            <a:r>
              <a:rPr lang="en-US" b="1" dirty="0"/>
              <a:t>The Holy Spirit INSPIRED THEM to PREACH IT!</a:t>
            </a:r>
          </a:p>
          <a:p>
            <a:r>
              <a:rPr lang="en-US" b="1" dirty="0"/>
              <a:t>Today – READING or HEARING the INSPIRED WORD OF GOD!</a:t>
            </a:r>
          </a:p>
        </p:txBody>
      </p:sp>
    </p:spTree>
    <p:extLst>
      <p:ext uri="{BB962C8B-B14F-4D97-AF65-F5344CB8AC3E}">
        <p14:creationId xmlns:p14="http://schemas.microsoft.com/office/powerpoint/2010/main" val="362276187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7D2AF-EF85-7EBE-D120-16DFDDBD1B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F8A967-8279-F9E4-53AA-4E4452D9B021}"/>
              </a:ext>
            </a:extLst>
          </p:cNvPr>
          <p:cNvSpPr>
            <a:spLocks noGrp="1"/>
          </p:cNvSpPr>
          <p:nvPr>
            <p:ph type="title"/>
          </p:nvPr>
        </p:nvSpPr>
        <p:spPr>
          <a:xfrm>
            <a:off x="1581150" y="348617"/>
            <a:ext cx="9029700" cy="886293"/>
          </a:xfrm>
        </p:spPr>
        <p:txBody>
          <a:bodyPr/>
          <a:lstStyle/>
          <a:p>
            <a:pPr algn="ctr"/>
            <a:r>
              <a:rPr lang="en-US" sz="6000" dirty="0"/>
              <a:t>SPECIFIC SIN</a:t>
            </a:r>
            <a:endParaRPr lang="en-US" dirty="0"/>
          </a:p>
        </p:txBody>
      </p:sp>
      <p:sp>
        <p:nvSpPr>
          <p:cNvPr id="2" name="Text Placeholder 1">
            <a:extLst>
              <a:ext uri="{FF2B5EF4-FFF2-40B4-BE49-F238E27FC236}">
                <a16:creationId xmlns:a16="http://schemas.microsoft.com/office/drawing/2014/main" id="{71982A77-4EE2-3F17-B783-494CEAF96CBE}"/>
              </a:ext>
            </a:extLst>
          </p:cNvPr>
          <p:cNvSpPr>
            <a:spLocks noGrp="1"/>
          </p:cNvSpPr>
          <p:nvPr>
            <p:ph type="body" sz="quarter" idx="10"/>
          </p:nvPr>
        </p:nvSpPr>
        <p:spPr>
          <a:xfrm>
            <a:off x="874140" y="1358369"/>
            <a:ext cx="9736710" cy="4405937"/>
          </a:xfrm>
        </p:spPr>
        <p:txBody>
          <a:bodyPr/>
          <a:lstStyle/>
          <a:p>
            <a:pPr algn="ctr">
              <a:lnSpc>
                <a:spcPct val="110000"/>
              </a:lnSpc>
            </a:pPr>
            <a:r>
              <a:rPr lang="en-US" sz="2900" b="1" dirty="0">
                <a:cs typeface="Calibri"/>
              </a:rPr>
              <a:t>John 16:13</a:t>
            </a:r>
            <a:endParaRPr lang="en-US" sz="2900" dirty="0">
              <a:cs typeface="Calibri"/>
            </a:endParaRPr>
          </a:p>
          <a:p>
            <a:pPr>
              <a:lnSpc>
                <a:spcPct val="120000"/>
              </a:lnSpc>
            </a:pPr>
            <a:r>
              <a:rPr lang="en-US" sz="3200" b="1" dirty="0">
                <a:cs typeface="Calibri"/>
              </a:rPr>
              <a:t>SIN- hamartia – “offence, sin(-</a:t>
            </a:r>
            <a:r>
              <a:rPr lang="en-US" sz="3200" b="1" dirty="0" err="1">
                <a:cs typeface="Calibri"/>
              </a:rPr>
              <a:t>ful</a:t>
            </a:r>
            <a:r>
              <a:rPr lang="en-US" sz="3200" b="1" dirty="0">
                <a:cs typeface="Calibri"/>
              </a:rPr>
              <a:t>)”  Refers to ANY form of transgression of God’s Law – 1 John 3:4</a:t>
            </a:r>
          </a:p>
          <a:p>
            <a:pPr>
              <a:lnSpc>
                <a:spcPct val="120000"/>
              </a:lnSpc>
            </a:pPr>
            <a:r>
              <a:rPr lang="en-US" sz="3200" b="1" dirty="0">
                <a:cs typeface="Calibri"/>
              </a:rPr>
              <a:t>In this context it refers to those who REJECT THE SON OF GOD!</a:t>
            </a:r>
          </a:p>
          <a:p>
            <a:pPr>
              <a:lnSpc>
                <a:spcPct val="120000"/>
              </a:lnSpc>
            </a:pPr>
            <a:r>
              <a:rPr lang="en-US" sz="3200" b="1" dirty="0">
                <a:cs typeface="Calibri"/>
              </a:rPr>
              <a:t>Today, done by those who STILL refuse to listen to what He said, and disobey Him!</a:t>
            </a:r>
            <a:endParaRPr lang="en-US" sz="3200" dirty="0"/>
          </a:p>
        </p:txBody>
      </p:sp>
    </p:spTree>
    <p:extLst>
      <p:ext uri="{BB962C8B-B14F-4D97-AF65-F5344CB8AC3E}">
        <p14:creationId xmlns:p14="http://schemas.microsoft.com/office/powerpoint/2010/main" val="271653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E696F-144D-CE30-2E72-969C64205D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DBD7A6-2E45-49D8-6B54-4F48DF23721D}"/>
              </a:ext>
            </a:extLst>
          </p:cNvPr>
          <p:cNvSpPr>
            <a:spLocks noGrp="1"/>
          </p:cNvSpPr>
          <p:nvPr>
            <p:ph type="title"/>
          </p:nvPr>
        </p:nvSpPr>
        <p:spPr>
          <a:xfrm>
            <a:off x="1028700" y="381000"/>
            <a:ext cx="10096500" cy="1263352"/>
          </a:xfrm>
        </p:spPr>
        <p:txBody>
          <a:bodyPr/>
          <a:lstStyle/>
          <a:p>
            <a:pPr algn="ctr"/>
            <a:r>
              <a:rPr lang="en-US" dirty="0"/>
              <a:t>CONVICTION OF SIN IS PLACED FIRST</a:t>
            </a:r>
          </a:p>
        </p:txBody>
      </p:sp>
      <p:sp>
        <p:nvSpPr>
          <p:cNvPr id="7" name="Table Placeholder 6">
            <a:extLst>
              <a:ext uri="{FF2B5EF4-FFF2-40B4-BE49-F238E27FC236}">
                <a16:creationId xmlns:a16="http://schemas.microsoft.com/office/drawing/2014/main" id="{2005147E-B9BD-0B00-2F5E-B9C4422F81FA}"/>
              </a:ext>
            </a:extLst>
          </p:cNvPr>
          <p:cNvSpPr>
            <a:spLocks noGrp="1"/>
          </p:cNvSpPr>
          <p:nvPr>
            <p:ph type="tbl" sz="quarter" idx="10"/>
          </p:nvPr>
        </p:nvSpPr>
        <p:spPr>
          <a:xfrm>
            <a:off x="1028700" y="2007909"/>
            <a:ext cx="9067800" cy="3440784"/>
          </a:xfrm>
        </p:spPr>
        <p:txBody>
          <a:bodyPr/>
          <a:lstStyle/>
          <a:p>
            <a:r>
              <a:rPr lang="en-US" b="1" dirty="0"/>
              <a:t>PRIME IMPORTANCE that men be CONVICTED OF SIN!</a:t>
            </a:r>
          </a:p>
          <a:p>
            <a:r>
              <a:rPr lang="en-US" b="1" dirty="0"/>
              <a:t>What man would REPENT, as all are commanded to do (Acts 17:30) unless they FIRST realized that he was a SINNER?</a:t>
            </a:r>
          </a:p>
          <a:p>
            <a:r>
              <a:rPr lang="en-US" b="1" dirty="0"/>
              <a:t>The GUILT OF SIN causes men to be LOST for ETERNITY!  Galatians 5:19-21</a:t>
            </a:r>
          </a:p>
          <a:p>
            <a:r>
              <a:rPr lang="en-US" b="1" dirty="0"/>
              <a:t>It is IMPORTANT to be CONVICTED OF SIN!</a:t>
            </a:r>
          </a:p>
        </p:txBody>
      </p:sp>
    </p:spTree>
    <p:extLst>
      <p:ext uri="{BB962C8B-B14F-4D97-AF65-F5344CB8AC3E}">
        <p14:creationId xmlns:p14="http://schemas.microsoft.com/office/powerpoint/2010/main" val="334713057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028A9-82CA-3D83-EAB7-6F501E5102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2F94D68-F7DE-8084-B1B7-D01F9A5F79A3}"/>
              </a:ext>
            </a:extLst>
          </p:cNvPr>
          <p:cNvSpPr>
            <a:spLocks noGrp="1"/>
          </p:cNvSpPr>
          <p:nvPr>
            <p:ph type="title"/>
          </p:nvPr>
        </p:nvSpPr>
        <p:spPr>
          <a:xfrm>
            <a:off x="1268621" y="295836"/>
            <a:ext cx="9029700" cy="1251567"/>
          </a:xfrm>
        </p:spPr>
        <p:txBody>
          <a:bodyPr/>
          <a:lstStyle/>
          <a:p>
            <a:pPr algn="ctr"/>
            <a:r>
              <a:rPr lang="en-US" dirty="0"/>
              <a:t>He Will Convict The World Concerning Righteousness</a:t>
            </a:r>
          </a:p>
        </p:txBody>
      </p:sp>
      <p:sp>
        <p:nvSpPr>
          <p:cNvPr id="2" name="Text Placeholder 1">
            <a:extLst>
              <a:ext uri="{FF2B5EF4-FFF2-40B4-BE49-F238E27FC236}">
                <a16:creationId xmlns:a16="http://schemas.microsoft.com/office/drawing/2014/main" id="{C4C1EF0B-F171-B200-DFF3-5A70595FCFF6}"/>
              </a:ext>
            </a:extLst>
          </p:cNvPr>
          <p:cNvSpPr>
            <a:spLocks noGrp="1"/>
          </p:cNvSpPr>
          <p:nvPr>
            <p:ph type="body" sz="quarter" idx="10"/>
          </p:nvPr>
        </p:nvSpPr>
        <p:spPr>
          <a:xfrm>
            <a:off x="1009847" y="2003828"/>
            <a:ext cx="9736710" cy="3796338"/>
          </a:xfrm>
        </p:spPr>
        <p:txBody>
          <a:bodyPr/>
          <a:lstStyle/>
          <a:p>
            <a:r>
              <a:rPr lang="en-US" sz="2900" b="1" dirty="0">
                <a:cs typeface="Calibri"/>
              </a:rPr>
              <a:t>Righteousness – “equity (of character or act); specially...justification” </a:t>
            </a:r>
            <a:endParaRPr lang="en-US" sz="2900" dirty="0">
              <a:cs typeface="Calibri"/>
            </a:endParaRPr>
          </a:p>
          <a:p>
            <a:r>
              <a:rPr lang="en-US" sz="2900" b="1" dirty="0">
                <a:cs typeface="Calibri"/>
              </a:rPr>
              <a:t>HERE however, the word is used with respect to CHRIST!  Notice the VERSE in which it is found- (V.10) The Holy Spirit would convince the world that Jesus was RIGHTEOUS and that His DEATH was UNJUST!</a:t>
            </a:r>
          </a:p>
          <a:p>
            <a:r>
              <a:rPr lang="en-US" sz="2900" b="1" dirty="0">
                <a:cs typeface="Calibri"/>
              </a:rPr>
              <a:t> RIGHTEOUSNESS here is connected with Christ going to the Father and them seeing Him no more!</a:t>
            </a:r>
            <a:endParaRPr lang="en-US" sz="2900" dirty="0"/>
          </a:p>
        </p:txBody>
      </p:sp>
    </p:spTree>
    <p:extLst>
      <p:ext uri="{BB962C8B-B14F-4D97-AF65-F5344CB8AC3E}">
        <p14:creationId xmlns:p14="http://schemas.microsoft.com/office/powerpoint/2010/main" val="18733318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59926-5CD1-4433-8641-D82A55D5CE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69DBFD-3C19-0987-3BC7-8A9110E9F5DB}"/>
              </a:ext>
            </a:extLst>
          </p:cNvPr>
          <p:cNvSpPr>
            <a:spLocks noGrp="1"/>
          </p:cNvSpPr>
          <p:nvPr>
            <p:ph type="title"/>
          </p:nvPr>
        </p:nvSpPr>
        <p:spPr>
          <a:xfrm>
            <a:off x="1028700" y="381000"/>
            <a:ext cx="10096500" cy="1263352"/>
          </a:xfrm>
        </p:spPr>
        <p:txBody>
          <a:bodyPr/>
          <a:lstStyle/>
          <a:p>
            <a:pPr algn="ctr"/>
            <a:r>
              <a:rPr lang="en-US" sz="4800" dirty="0"/>
              <a:t>CONVICT THE WORLD OF JUDGMENT</a:t>
            </a:r>
            <a:endParaRPr lang="en-US" dirty="0"/>
          </a:p>
        </p:txBody>
      </p:sp>
      <p:sp>
        <p:nvSpPr>
          <p:cNvPr id="7" name="Table Placeholder 6">
            <a:extLst>
              <a:ext uri="{FF2B5EF4-FFF2-40B4-BE49-F238E27FC236}">
                <a16:creationId xmlns:a16="http://schemas.microsoft.com/office/drawing/2014/main" id="{C4597FB0-BF39-0FCC-1742-1806054C5990}"/>
              </a:ext>
            </a:extLst>
          </p:cNvPr>
          <p:cNvSpPr>
            <a:spLocks noGrp="1"/>
          </p:cNvSpPr>
          <p:nvPr>
            <p:ph type="tbl" sz="quarter" idx="10"/>
          </p:nvPr>
        </p:nvSpPr>
        <p:spPr>
          <a:xfrm>
            <a:off x="421341" y="1891367"/>
            <a:ext cx="10497671" cy="3881903"/>
          </a:xfrm>
        </p:spPr>
        <p:txBody>
          <a:bodyPr/>
          <a:lstStyle/>
          <a:p>
            <a:r>
              <a:rPr lang="en-US" sz="2700" b="1"/>
              <a:t>Judgment- “decision (subjectively or objectively, for or against); by extension, a tribunal; by implication, justice (especially, divine law): -accusation, condemnation, damnation,”</a:t>
            </a:r>
          </a:p>
          <a:p>
            <a:r>
              <a:rPr lang="en-US" sz="2700" b="1"/>
              <a:t>“ruler of this world is judged” “properly, to distinguish, i.e. decide (mentally or judicially); by implication, to try, condemn, punish”</a:t>
            </a:r>
          </a:p>
          <a:p>
            <a:r>
              <a:rPr lang="en-US" sz="2700" b="1"/>
              <a:t>Holy Spirit shows men how the God of Heaven is to be worshiped,..turn men away from the prince of the power of the air! </a:t>
            </a:r>
            <a:endParaRPr lang="en-US" sz="2700" b="1" dirty="0"/>
          </a:p>
        </p:txBody>
      </p:sp>
    </p:spTree>
    <p:extLst>
      <p:ext uri="{BB962C8B-B14F-4D97-AF65-F5344CB8AC3E}">
        <p14:creationId xmlns:p14="http://schemas.microsoft.com/office/powerpoint/2010/main" val="191116864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58558-06CD-815C-D879-EE318CD1F9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9BC71E-D23A-A674-2F11-E42F1537463B}"/>
              </a:ext>
            </a:extLst>
          </p:cNvPr>
          <p:cNvSpPr>
            <a:spLocks noGrp="1"/>
          </p:cNvSpPr>
          <p:nvPr>
            <p:ph type="title"/>
          </p:nvPr>
        </p:nvSpPr>
        <p:spPr>
          <a:xfrm>
            <a:off x="1268621" y="295836"/>
            <a:ext cx="9029700" cy="1251567"/>
          </a:xfrm>
        </p:spPr>
        <p:txBody>
          <a:bodyPr/>
          <a:lstStyle/>
          <a:p>
            <a:pPr algn="ctr"/>
            <a:r>
              <a:rPr lang="en-US" dirty="0"/>
              <a:t>ONLY TWO KINGDOMS TO WHICH MEN BELONG</a:t>
            </a:r>
          </a:p>
        </p:txBody>
      </p:sp>
      <p:sp>
        <p:nvSpPr>
          <p:cNvPr id="2" name="Text Placeholder 1">
            <a:extLst>
              <a:ext uri="{FF2B5EF4-FFF2-40B4-BE49-F238E27FC236}">
                <a16:creationId xmlns:a16="http://schemas.microsoft.com/office/drawing/2014/main" id="{3B729248-95AB-0793-11DF-3255D51977E8}"/>
              </a:ext>
            </a:extLst>
          </p:cNvPr>
          <p:cNvSpPr>
            <a:spLocks noGrp="1"/>
          </p:cNvSpPr>
          <p:nvPr>
            <p:ph type="body" sz="quarter" idx="10"/>
          </p:nvPr>
        </p:nvSpPr>
        <p:spPr>
          <a:xfrm>
            <a:off x="412376" y="1941075"/>
            <a:ext cx="10343145" cy="3796338"/>
          </a:xfrm>
        </p:spPr>
        <p:txBody>
          <a:bodyPr/>
          <a:lstStyle/>
          <a:p>
            <a:r>
              <a:rPr lang="en-US" sz="2900" b="1" dirty="0">
                <a:cs typeface="Calibri"/>
              </a:rPr>
              <a:t>All who are accountable belong to ONE or the OTHER</a:t>
            </a:r>
            <a:endParaRPr lang="en-US" sz="2900" dirty="0">
              <a:cs typeface="Calibri"/>
            </a:endParaRPr>
          </a:p>
          <a:p>
            <a:r>
              <a:rPr lang="en-US" sz="2900" b="1" dirty="0">
                <a:cs typeface="Calibri"/>
              </a:rPr>
              <a:t>Colossians 1:13 “from the power of darkness and translated {us} into the kingdom of the Son of His love," </a:t>
            </a:r>
          </a:p>
          <a:p>
            <a:r>
              <a:rPr lang="en-US" sz="2900" b="1" dirty="0">
                <a:cs typeface="Calibri"/>
              </a:rPr>
              <a:t> Holy Spirit through Apostles &amp; Prophets said CHRIST indeed has ALL AUTHORITY, in HEAVEN and of EARTH! Matthew 28:18</a:t>
            </a:r>
          </a:p>
          <a:p>
            <a:r>
              <a:rPr lang="en-US" sz="2900" b="1" dirty="0">
                <a:cs typeface="Calibri"/>
              </a:rPr>
              <a:t>When Christ was RAISED FROM THE DEAD, Satan was STRIPPED or his POWER!</a:t>
            </a:r>
            <a:endParaRPr lang="en-US" sz="2900" dirty="0"/>
          </a:p>
        </p:txBody>
      </p:sp>
    </p:spTree>
    <p:extLst>
      <p:ext uri="{BB962C8B-B14F-4D97-AF65-F5344CB8AC3E}">
        <p14:creationId xmlns:p14="http://schemas.microsoft.com/office/powerpoint/2010/main" val="177156758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C5001-D6D3-8943-2B25-7321928801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3F85F6C-BCEC-0E73-17D9-508029105204}"/>
              </a:ext>
            </a:extLst>
          </p:cNvPr>
          <p:cNvSpPr>
            <a:spLocks noGrp="1"/>
          </p:cNvSpPr>
          <p:nvPr>
            <p:ph type="title"/>
          </p:nvPr>
        </p:nvSpPr>
        <p:spPr>
          <a:xfrm>
            <a:off x="1028700" y="381000"/>
            <a:ext cx="10096500" cy="1263352"/>
          </a:xfrm>
        </p:spPr>
        <p:txBody>
          <a:bodyPr/>
          <a:lstStyle/>
          <a:p>
            <a:pPr algn="ctr"/>
            <a:r>
              <a:rPr lang="en-US" sz="4800" dirty="0"/>
              <a:t>SATAN’S FINAL DEFEAT WHEN CHRIST BRINGS END TO DEATH!</a:t>
            </a:r>
            <a:endParaRPr lang="en-US" dirty="0"/>
          </a:p>
        </p:txBody>
      </p:sp>
      <p:sp>
        <p:nvSpPr>
          <p:cNvPr id="7" name="Table Placeholder 6">
            <a:extLst>
              <a:ext uri="{FF2B5EF4-FFF2-40B4-BE49-F238E27FC236}">
                <a16:creationId xmlns:a16="http://schemas.microsoft.com/office/drawing/2014/main" id="{A1CE5BDC-A1D4-9C45-69C6-C1B121D5B2D2}"/>
              </a:ext>
            </a:extLst>
          </p:cNvPr>
          <p:cNvSpPr>
            <a:spLocks noGrp="1"/>
          </p:cNvSpPr>
          <p:nvPr>
            <p:ph type="tbl" sz="quarter" idx="10"/>
          </p:nvPr>
        </p:nvSpPr>
        <p:spPr>
          <a:xfrm>
            <a:off x="421341" y="1891367"/>
            <a:ext cx="10497671" cy="3881903"/>
          </a:xfrm>
        </p:spPr>
        <p:txBody>
          <a:bodyPr/>
          <a:lstStyle/>
          <a:p>
            <a:pPr>
              <a:lnSpc>
                <a:spcPct val="100000"/>
              </a:lnSpc>
            </a:pPr>
            <a:r>
              <a:rPr lang="en-US" dirty="0"/>
              <a:t>1 Corinthians 15:24-28 “Then {comes} the end, … when He puts an end to all rule and all authority and power. (25) For He must reign till He has put all enemies under His feet. (26) The last enemy {that} will be destroyed {is} death. (27) For "He has put all things under His feet." But when He says "all things are put under {Him}," {it is} evident that He who put all things under Him is excepted. (28) Now when all things are made subject to Him, then the Son Himself will also be subject to Him who put all things under Him, that God may be all in all." </a:t>
            </a:r>
          </a:p>
        </p:txBody>
      </p:sp>
    </p:spTree>
    <p:extLst>
      <p:ext uri="{BB962C8B-B14F-4D97-AF65-F5344CB8AC3E}">
        <p14:creationId xmlns:p14="http://schemas.microsoft.com/office/powerpoint/2010/main" val="340002678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081FE-D4F0-00A2-651A-7667610123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DD0A75-C0C3-87C5-0E25-C5E792A29F03}"/>
              </a:ext>
            </a:extLst>
          </p:cNvPr>
          <p:cNvSpPr>
            <a:spLocks noGrp="1"/>
          </p:cNvSpPr>
          <p:nvPr>
            <p:ph type="title"/>
          </p:nvPr>
        </p:nvSpPr>
        <p:spPr>
          <a:xfrm>
            <a:off x="1268621" y="295836"/>
            <a:ext cx="9029700" cy="1251567"/>
          </a:xfrm>
        </p:spPr>
        <p:txBody>
          <a:bodyPr/>
          <a:lstStyle/>
          <a:p>
            <a:pPr algn="ctr"/>
            <a:r>
              <a:rPr lang="en-US" dirty="0"/>
              <a:t>JOHN DECLARES SATAN CAN BE OVERCOME BY CHRISTIANS</a:t>
            </a:r>
          </a:p>
        </p:txBody>
      </p:sp>
      <p:sp>
        <p:nvSpPr>
          <p:cNvPr id="2" name="Text Placeholder 1">
            <a:extLst>
              <a:ext uri="{FF2B5EF4-FFF2-40B4-BE49-F238E27FC236}">
                <a16:creationId xmlns:a16="http://schemas.microsoft.com/office/drawing/2014/main" id="{2C8CC283-67B6-D05D-0DBF-C0401DE60E27}"/>
              </a:ext>
            </a:extLst>
          </p:cNvPr>
          <p:cNvSpPr>
            <a:spLocks noGrp="1"/>
          </p:cNvSpPr>
          <p:nvPr>
            <p:ph type="body" sz="quarter" idx="10"/>
          </p:nvPr>
        </p:nvSpPr>
        <p:spPr>
          <a:xfrm>
            <a:off x="1057835" y="2160493"/>
            <a:ext cx="9029700" cy="3576919"/>
          </a:xfrm>
        </p:spPr>
        <p:txBody>
          <a:bodyPr/>
          <a:lstStyle/>
          <a:p>
            <a:pPr>
              <a:lnSpc>
                <a:spcPct val="150000"/>
              </a:lnSpc>
            </a:pPr>
            <a:r>
              <a:rPr lang="en-US" sz="2900" b="1" dirty="0">
                <a:cs typeface="Calibri"/>
              </a:rPr>
              <a:t>1 John 2:13 "I write to you, fathers, because you have known Him {who is} from the beginning. I write to you, young men, because </a:t>
            </a:r>
            <a:r>
              <a:rPr lang="en-US" sz="2900" b="1" u="sng" dirty="0">
                <a:cs typeface="Calibri"/>
              </a:rPr>
              <a:t>you have overcome the wicked one</a:t>
            </a:r>
            <a:r>
              <a:rPr lang="en-US" sz="2900" b="1" dirty="0">
                <a:cs typeface="Calibri"/>
              </a:rPr>
              <a:t>. I write to you, little children, because you have known the Father.“</a:t>
            </a:r>
            <a:endParaRPr lang="en-US" sz="2900" dirty="0"/>
          </a:p>
        </p:txBody>
      </p:sp>
    </p:spTree>
    <p:extLst>
      <p:ext uri="{BB962C8B-B14F-4D97-AF65-F5344CB8AC3E}">
        <p14:creationId xmlns:p14="http://schemas.microsoft.com/office/powerpoint/2010/main" val="35202746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0F2E4-4DBC-8705-E8EF-DA23704F56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8C1683-5E97-71A2-2F88-DDC431D6C105}"/>
              </a:ext>
            </a:extLst>
          </p:cNvPr>
          <p:cNvSpPr>
            <a:spLocks noGrp="1"/>
          </p:cNvSpPr>
          <p:nvPr>
            <p:ph type="title"/>
          </p:nvPr>
        </p:nvSpPr>
        <p:spPr>
          <a:xfrm>
            <a:off x="1028700" y="381000"/>
            <a:ext cx="10096500" cy="1263352"/>
          </a:xfrm>
        </p:spPr>
        <p:txBody>
          <a:bodyPr/>
          <a:lstStyle/>
          <a:p>
            <a:pPr algn="ctr"/>
            <a:r>
              <a:rPr lang="en-US" sz="4800" dirty="0"/>
              <a:t>THE HOLY SPIRIT IS STILL CONVICTING THE WORLD….</a:t>
            </a:r>
            <a:endParaRPr lang="en-US" dirty="0"/>
          </a:p>
        </p:txBody>
      </p:sp>
      <p:sp>
        <p:nvSpPr>
          <p:cNvPr id="7" name="Table Placeholder 6">
            <a:extLst>
              <a:ext uri="{FF2B5EF4-FFF2-40B4-BE49-F238E27FC236}">
                <a16:creationId xmlns:a16="http://schemas.microsoft.com/office/drawing/2014/main" id="{5F55D08F-E3E3-D1C5-5983-3EC6D72C18FE}"/>
              </a:ext>
            </a:extLst>
          </p:cNvPr>
          <p:cNvSpPr>
            <a:spLocks noGrp="1"/>
          </p:cNvSpPr>
          <p:nvPr>
            <p:ph type="tbl" sz="quarter" idx="10"/>
          </p:nvPr>
        </p:nvSpPr>
        <p:spPr>
          <a:xfrm>
            <a:off x="421341" y="1891367"/>
            <a:ext cx="10497671" cy="3881903"/>
          </a:xfrm>
        </p:spPr>
        <p:txBody>
          <a:bodyPr/>
          <a:lstStyle/>
          <a:p>
            <a:pPr>
              <a:lnSpc>
                <a:spcPct val="100000"/>
              </a:lnSpc>
            </a:pPr>
            <a:r>
              <a:rPr lang="en-US" b="1" dirty="0"/>
              <a:t>Men are STILL rejecting His arguments!</a:t>
            </a:r>
          </a:p>
          <a:p>
            <a:pPr>
              <a:lnSpc>
                <a:spcPct val="100000"/>
              </a:lnSpc>
            </a:pPr>
            <a:r>
              <a:rPr lang="en-US" b="1" dirty="0"/>
              <a:t>Has HE convicted YOU of SIN?  Luke 6:46</a:t>
            </a:r>
          </a:p>
          <a:p>
            <a:pPr>
              <a:lnSpc>
                <a:spcPct val="100000"/>
              </a:lnSpc>
            </a:pPr>
            <a:r>
              <a:rPr lang="en-US" b="1" dirty="0"/>
              <a:t>BELIEVE – John 8:24</a:t>
            </a:r>
          </a:p>
          <a:p>
            <a:pPr>
              <a:lnSpc>
                <a:spcPct val="100000"/>
              </a:lnSpc>
            </a:pPr>
            <a:r>
              <a:rPr lang="en-US" b="1" dirty="0"/>
              <a:t>REPENT – Acts 17:30</a:t>
            </a:r>
          </a:p>
          <a:p>
            <a:pPr>
              <a:lnSpc>
                <a:spcPct val="100000"/>
              </a:lnSpc>
            </a:pPr>
            <a:r>
              <a:rPr lang="en-US" b="1" dirty="0"/>
              <a:t>CONFESS HIM – Matthew 10:32,33</a:t>
            </a:r>
          </a:p>
          <a:p>
            <a:pPr>
              <a:lnSpc>
                <a:spcPct val="100000"/>
              </a:lnSpc>
            </a:pPr>
            <a:r>
              <a:rPr lang="en-US" b="1" dirty="0"/>
              <a:t>Be BAPTIZED in WATER for REMISSION OF SINS – Mark 16:15,16; Acts 2:38; Acts 10:47,48</a:t>
            </a:r>
          </a:p>
        </p:txBody>
      </p:sp>
    </p:spTree>
    <p:extLst>
      <p:ext uri="{BB962C8B-B14F-4D97-AF65-F5344CB8AC3E}">
        <p14:creationId xmlns:p14="http://schemas.microsoft.com/office/powerpoint/2010/main" val="114712472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7641-BB1A-63C3-8107-8D4310B62F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0B34D1-DF3E-C759-A540-E0DA0EFF815B}"/>
              </a:ext>
            </a:extLst>
          </p:cNvPr>
          <p:cNvSpPr>
            <a:spLocks noGrp="1"/>
          </p:cNvSpPr>
          <p:nvPr>
            <p:ph type="title"/>
          </p:nvPr>
        </p:nvSpPr>
        <p:spPr>
          <a:xfrm>
            <a:off x="1268621" y="295836"/>
            <a:ext cx="9029700" cy="1251567"/>
          </a:xfrm>
        </p:spPr>
        <p:txBody>
          <a:bodyPr/>
          <a:lstStyle/>
          <a:p>
            <a:pPr algn="ctr"/>
            <a:r>
              <a:rPr lang="en-US" dirty="0"/>
              <a:t>OUR LIVES MUST BE GUIDED BY HIS WORD!</a:t>
            </a:r>
          </a:p>
        </p:txBody>
      </p:sp>
      <p:sp>
        <p:nvSpPr>
          <p:cNvPr id="2" name="Text Placeholder 1">
            <a:extLst>
              <a:ext uri="{FF2B5EF4-FFF2-40B4-BE49-F238E27FC236}">
                <a16:creationId xmlns:a16="http://schemas.microsoft.com/office/drawing/2014/main" id="{C156D5C5-B24A-AA5F-555D-75AE1BEA11FE}"/>
              </a:ext>
            </a:extLst>
          </p:cNvPr>
          <p:cNvSpPr>
            <a:spLocks noGrp="1"/>
          </p:cNvSpPr>
          <p:nvPr>
            <p:ph type="body" sz="quarter" idx="10"/>
          </p:nvPr>
        </p:nvSpPr>
        <p:spPr>
          <a:xfrm>
            <a:off x="777803" y="1999129"/>
            <a:ext cx="9520518" cy="3576919"/>
          </a:xfrm>
        </p:spPr>
        <p:txBody>
          <a:bodyPr/>
          <a:lstStyle/>
          <a:p>
            <a:pPr algn="ctr">
              <a:lnSpc>
                <a:spcPct val="150000"/>
              </a:lnSpc>
            </a:pPr>
            <a:r>
              <a:rPr lang="en-US" sz="3400" b="1" dirty="0">
                <a:cs typeface="Calibri"/>
              </a:rPr>
              <a:t>Jesus is the RIGHTEOUS JUDGE – Acts 17:31</a:t>
            </a:r>
          </a:p>
          <a:p>
            <a:pPr algn="ctr">
              <a:lnSpc>
                <a:spcPct val="150000"/>
              </a:lnSpc>
            </a:pPr>
            <a:r>
              <a:rPr lang="en-US" sz="3400" b="1" dirty="0">
                <a:cs typeface="Calibri"/>
              </a:rPr>
              <a:t>Be CONVICTED by the HOLY SPIRIT TODAY!</a:t>
            </a:r>
          </a:p>
          <a:p>
            <a:pPr algn="ctr">
              <a:lnSpc>
                <a:spcPct val="150000"/>
              </a:lnSpc>
            </a:pPr>
            <a:r>
              <a:rPr lang="en-US" sz="3400" b="1" dirty="0">
                <a:cs typeface="Calibri"/>
              </a:rPr>
              <a:t>OBEY THE LORD TODAY!</a:t>
            </a:r>
          </a:p>
          <a:p>
            <a:pPr algn="ctr">
              <a:lnSpc>
                <a:spcPct val="150000"/>
              </a:lnSpc>
            </a:pPr>
            <a:r>
              <a:rPr lang="en-US" sz="3400" b="1" dirty="0">
                <a:cs typeface="Calibri"/>
              </a:rPr>
              <a:t>And EVERY DAY YOU LIVE FROM NOW ON!</a:t>
            </a:r>
            <a:endParaRPr lang="en-US" sz="3400" dirty="0"/>
          </a:p>
        </p:txBody>
      </p:sp>
    </p:spTree>
    <p:extLst>
      <p:ext uri="{BB962C8B-B14F-4D97-AF65-F5344CB8AC3E}">
        <p14:creationId xmlns:p14="http://schemas.microsoft.com/office/powerpoint/2010/main" val="64297607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4273A0-A4DF-47AA-BF1F-8758123399CE}">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82F651C-E5DA-470F-A6A6-D70E9A5EBFB8}">
  <ds:schemaRefs>
    <ds:schemaRef ds:uri="http://schemas.microsoft.com/sharepoint/v3/contenttype/forms"/>
  </ds:schemaRefs>
</ds:datastoreItem>
</file>

<file path=customXml/itemProps3.xml><?xml version="1.0" encoding="utf-8"?>
<ds:datastoreItem xmlns:ds="http://schemas.openxmlformats.org/officeDocument/2006/customXml" ds:itemID="{FD975AF8-B1C6-436B-A274-2C3ADC779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Impact annual presentation</Template>
  <TotalTime>275</TotalTime>
  <Words>1124</Words>
  <Application>Microsoft Office PowerPoint</Application>
  <PresentationFormat>Widescreen</PresentationFormat>
  <Paragraphs>70</Paragraphs>
  <Slides>17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Nova</vt:lpstr>
      <vt:lpstr>Calibri</vt:lpstr>
      <vt:lpstr>Wingdings</vt:lpstr>
      <vt:lpstr>Theme1</vt:lpstr>
      <vt:lpstr>PowerPoint Presentation</vt:lpstr>
      <vt:lpstr>“convict the world of sin”</vt:lpstr>
      <vt:lpstr>Hard Time Dealing With His Crucifixion</vt:lpstr>
      <vt:lpstr>“convict the world of sin”</vt:lpstr>
      <vt:lpstr>PowerPoint Presentation</vt:lpstr>
      <vt:lpstr>He Will Convict The World Of Sin</vt:lpstr>
      <vt:lpstr>He Will Convict The World Of Sin</vt:lpstr>
      <vt:lpstr>HOW DID THE HOLY SPIRIT CONVICT THE WORLD OF SIN?</vt:lpstr>
      <vt:lpstr>SPECIFIC SIN</vt:lpstr>
      <vt:lpstr>CONVICTION OF SIN IS PLACED FIRST</vt:lpstr>
      <vt:lpstr>He Will Convict The World Concerning Righteousness</vt:lpstr>
      <vt:lpstr>CONVICT THE WORLD OF JUDGMENT</vt:lpstr>
      <vt:lpstr>ONLY TWO KINGDOMS TO WHICH MEN BELONG</vt:lpstr>
      <vt:lpstr>SATAN’S FINAL DEFEAT WHEN CHRIST BRINGS END TO DEATH!</vt:lpstr>
      <vt:lpstr>JOHN DECLARES SATAN CAN BE OVERCOME BY CHRISTIANS</vt:lpstr>
      <vt:lpstr>THE HOLY SPIRIT IS STILL CONVICTING THE WORLD….</vt:lpstr>
      <vt:lpstr>OUR LIVES MUST BE GUIDED BY HIS WORD!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25</cp:revision>
  <dcterms:created xsi:type="dcterms:W3CDTF">2025-01-09T21:23:52Z</dcterms:created>
  <dcterms:modified xsi:type="dcterms:W3CDTF">2025-01-10T01:59:19Z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